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5" r:id="rId2"/>
    <p:sldId id="256" r:id="rId3"/>
    <p:sldId id="257" r:id="rId4"/>
    <p:sldId id="340" r:id="rId5"/>
    <p:sldId id="338" r:id="rId6"/>
    <p:sldId id="259" r:id="rId7"/>
    <p:sldId id="261" r:id="rId8"/>
    <p:sldId id="341" r:id="rId9"/>
    <p:sldId id="342" r:id="rId10"/>
    <p:sldId id="268" r:id="rId11"/>
    <p:sldId id="269" r:id="rId12"/>
    <p:sldId id="344" r:id="rId13"/>
    <p:sldId id="349" r:id="rId14"/>
    <p:sldId id="350" r:id="rId15"/>
    <p:sldId id="351" r:id="rId16"/>
    <p:sldId id="352" r:id="rId17"/>
    <p:sldId id="353" r:id="rId18"/>
    <p:sldId id="329" r:id="rId19"/>
    <p:sldId id="330" r:id="rId20"/>
    <p:sldId id="354" r:id="rId21"/>
    <p:sldId id="355" r:id="rId22"/>
    <p:sldId id="356" r:id="rId23"/>
    <p:sldId id="357" r:id="rId24"/>
    <p:sldId id="358" r:id="rId25"/>
    <p:sldId id="360" r:id="rId26"/>
    <p:sldId id="359" r:id="rId27"/>
    <p:sldId id="287" r:id="rId28"/>
  </p:sldIdLst>
  <p:sldSz cx="9144000" cy="6858000" type="screen4x3"/>
  <p:notesSz cx="6669088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Ugrina" initials="AU" lastIdx="11" clrIdx="0">
    <p:extLst>
      <p:ext uri="{19B8F6BF-5375-455C-9EA6-DF929625EA0E}">
        <p15:presenceInfo xmlns:p15="http://schemas.microsoft.com/office/powerpoint/2012/main" userId="S-1-5-21-1936105894-1765170997-2341359640-16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CBE"/>
    <a:srgbClr val="5C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83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9916B-022D-4361-95C7-4EF6C35FBB1C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AC8CA-83D0-409C-B46D-52EDECFDF7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4810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E9CF9-6BFF-4424-9D7F-EFB66B32B3B6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E1D3F-7205-4B12-B8AA-32DECB2BC1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077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3233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6984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0534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14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04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15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64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17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8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8108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1815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20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62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21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08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22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294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34886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23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043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24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1070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25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605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26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0663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5922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8403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6648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9940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7014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8066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8058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9002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3AD6-3EBB-4214-9458-C6A43DCCEFF1}" type="datetime1">
              <a:rPr lang="hr-HR" smtClean="0"/>
              <a:t>21.2.2018.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92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05DB-B228-45CC-A281-846B6C4EBB5F}" type="datetime1">
              <a:rPr lang="hr-HR" smtClean="0"/>
              <a:t>21.2.2018.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252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F4F-4EAA-4D20-982C-AA9CAD1F43F8}" type="datetime1">
              <a:rPr lang="hr-HR" smtClean="0"/>
              <a:t>21.2.2018.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15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7BD3-22E0-42B3-B2DD-21E2A5C617DC}" type="datetime1">
              <a:rPr lang="hr-HR" smtClean="0"/>
              <a:t>21.2.2018.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16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5639-B55D-4033-A2B1-3041EBBB2C4E}" type="datetime1">
              <a:rPr lang="hr-HR" smtClean="0"/>
              <a:t>21.2.2018.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001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329C-43EC-48DC-B195-73C1D2292817}" type="datetime1">
              <a:rPr lang="hr-HR" smtClean="0"/>
              <a:t>21.2.2018.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746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A67A-C82C-4421-AF83-B91227BB3CDE}" type="datetime1">
              <a:rPr lang="hr-HR" smtClean="0"/>
              <a:t>21.2.2018.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148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93-D380-4F6D-911F-3C98EBB577CC}" type="datetime1">
              <a:rPr lang="hr-HR" smtClean="0"/>
              <a:t>21.2.2018.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35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7156-2AE8-426A-808D-BE0789CE55DB}" type="datetime1">
              <a:rPr lang="hr-HR" smtClean="0"/>
              <a:t>21.2.2018.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451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404E-6BD4-44BC-B403-0E2E72CDA7FC}" type="datetime1">
              <a:rPr lang="hr-HR" smtClean="0"/>
              <a:t>21.2.2018.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67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4EC-5F53-4C00-8CEE-1FE991C3923A}" type="datetime1">
              <a:rPr lang="hr-HR" smtClean="0"/>
              <a:t>21.2.2018.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559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D48C-6295-427C-A8D3-6295E71A6176}" type="datetime1">
              <a:rPr lang="hr-HR" smtClean="0"/>
              <a:t>21.2.2018.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497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financiranje@udruge.vlada.hr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rmAutofit/>
          </a:bodyPr>
          <a:lstStyle/>
          <a:p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Pregled natječaja Ureda za udruge planiranih u 201</a:t>
            </a:r>
            <a:r>
              <a:rPr lang="hr-HR" altLang="sr-Latn-RS" b="1" dirty="0">
                <a:solidFill>
                  <a:schemeClr val="bg1"/>
                </a:solidFill>
                <a:latin typeface="Calibri" pitchFamily="34" charset="0"/>
              </a:rPr>
              <a:t>8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 godini</a:t>
            </a: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>________________________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921768"/>
          </a:xfrm>
        </p:spPr>
        <p:txBody>
          <a:bodyPr>
            <a:normAutofit fontScale="77500" lnSpcReduction="20000"/>
          </a:bodyPr>
          <a:lstStyle/>
          <a:p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Info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dani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o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natječajima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za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financiranje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projekata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i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programa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organizacija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civilnog</a:t>
            </a:r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društva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iz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državnog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proračuna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i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EU u 201</a:t>
            </a:r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</a:rPr>
              <a:t>8.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godini</a:t>
            </a:r>
            <a:endParaRPr lang="en-GB" altLang="sr-Latn-RS" dirty="0">
              <a:solidFill>
                <a:schemeClr val="bg1"/>
              </a:solidFill>
              <a:latin typeface="Calibri" pitchFamily="34" charset="0"/>
            </a:endParaRPr>
          </a:p>
          <a:p>
            <a:endParaRPr lang="hr-HR" altLang="sr-Latn-RS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Zagreb, 22. veljače 201</a:t>
            </a:r>
            <a:r>
              <a:rPr lang="hr-HR" altLang="sr-Latn-RS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8</a:t>
            </a:r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32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908720"/>
            <a:ext cx="8229600" cy="521424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Dostava Prijave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sufinanciranje +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dokumentacija</a:t>
            </a:r>
            <a:endParaRPr lang="hr-HR" altLang="sr-Latn-RS" sz="3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/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Sastanak Povjerenstva za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procjenu prihvatljivosti Prijava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sufinanciranje i dostava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mišljenja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ravnatelju Ureda za udruge </a:t>
            </a:r>
          </a:p>
          <a:p>
            <a:pPr algn="just"/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Ravnatelj Ureda za udruge donosi Odluku o sufinanciranju</a:t>
            </a:r>
          </a:p>
          <a:p>
            <a:pPr algn="just"/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Potpisivanje Ugovora o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sufinanciranju najkasnije 30 dana od dana donošenja Odluke o sufinanciranju</a:t>
            </a:r>
            <a:endParaRPr lang="hr-HR" altLang="sr-Latn-RS" sz="3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/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Isplata sredstava: 45 dana nakon potpisivanja Ugovora o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sufinanciranju, odnosno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odmah nakon što odobreni iznos bude dostupan na proračunskoj stavci Ureda za udruge</a:t>
            </a:r>
          </a:p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slučaju neizvršenja obveza prema ugovaratelju: povrat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sredstava</a:t>
            </a:r>
          </a:p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Kontakt: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hlinkClick r:id="rId4"/>
              </a:rPr>
              <a:t>sufinanciranje@udruge.vlada.hr</a:t>
            </a:r>
            <a:endParaRPr lang="hr-HR" altLang="sr-Latn-RS" sz="3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529673" y="163293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Postupak prijave</a:t>
            </a:r>
            <a:endParaRPr lang="hr-H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08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73415"/>
            <a:ext cx="8229600" cy="53527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</p:txBody>
      </p:sp>
      <p:pic>
        <p:nvPicPr>
          <p:cNvPr id="7170" name="2547619d-8deb-4dbe-9459-54627fdca43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09" y="-104624"/>
            <a:ext cx="9478963" cy="710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2905779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altLang="sr-Latn-RS" sz="4400" dirty="0" smtClean="0">
                <a:solidFill>
                  <a:schemeClr val="bg1"/>
                </a:solidFill>
                <a:sym typeface="Wingdings 2" pitchFamily="18" charset="2"/>
              </a:rPr>
              <a:t></a:t>
            </a:r>
            <a:r>
              <a:rPr lang="hr-HR" altLang="sr-Latn-RS" sz="4400" dirty="0" smtClean="0">
                <a:solidFill>
                  <a:schemeClr val="bg1"/>
                </a:solidFill>
                <a:sym typeface="Wingdings" pitchFamily="2" charset="2"/>
              </a:rPr>
              <a:t></a:t>
            </a:r>
          </a:p>
          <a:p>
            <a:pPr algn="ctr"/>
            <a:r>
              <a:rPr lang="hr-HR" altLang="sr-Latn-RS" sz="4400" dirty="0" smtClean="0">
                <a:solidFill>
                  <a:schemeClr val="bg1"/>
                </a:solidFill>
                <a:latin typeface="Calibri" pitchFamily="34" charset="0"/>
              </a:rPr>
              <a:t>  Komentari</a:t>
            </a:r>
            <a:r>
              <a:rPr lang="hr-HR" altLang="sr-Latn-RS" sz="4400" dirty="0">
                <a:solidFill>
                  <a:schemeClr val="bg1"/>
                </a:solidFill>
                <a:latin typeface="Calibri" pitchFamily="34" charset="0"/>
              </a:rPr>
              <a:t>, pitanja, prijedlozi?!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89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46416"/>
            <a:ext cx="2034432" cy="23899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20688"/>
            <a:ext cx="7200800" cy="49940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r-HR" altLang="sr-Latn-RS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hr-HR" altLang="sr-Latn-R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     </a:t>
            </a:r>
          </a:p>
          <a:p>
            <a:pPr algn="ctr">
              <a:buNone/>
            </a:pPr>
            <a:r>
              <a:rPr lang="hr-HR" altLang="sr-Latn-RS" sz="3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Europski </a:t>
            </a:r>
            <a:r>
              <a:rPr lang="hr-HR" altLang="sr-Latn-RS" sz="3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socijalni fond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– Operativni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program „Učinkoviti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ljudski potencijali 2014.-2020.”</a:t>
            </a:r>
          </a:p>
          <a:p>
            <a:pPr algn="ctr">
              <a:buNone/>
            </a:pPr>
            <a:endParaRPr lang="hr-HR" altLang="sr-Latn-RS" sz="30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endParaRPr lang="hr-HR" altLang="sr-Latn-RS" sz="30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hr-HR" altLang="sr-Latn-RS" sz="3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Švicarsko-hrvatski </a:t>
            </a:r>
            <a:r>
              <a:rPr lang="hr-HR" altLang="sr-Latn-RS" sz="3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program suradnje </a:t>
            </a:r>
            <a:r>
              <a:rPr lang="hr-HR" altLang="sr-Latn-RS" sz="3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na smanjenju </a:t>
            </a:r>
            <a:r>
              <a:rPr lang="hr-HR" altLang="sr-Latn-RS" sz="3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ekonomskih </a:t>
            </a:r>
            <a:r>
              <a:rPr lang="hr-HR" altLang="sr-Latn-RS" sz="3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 </a:t>
            </a:r>
            <a:r>
              <a:rPr lang="hr-HR" altLang="sr-Latn-RS" sz="3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socijalnih nejednakosti </a:t>
            </a:r>
            <a:r>
              <a:rPr lang="hr-HR" altLang="sr-Latn-RS" sz="3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unutar proširene EU </a:t>
            </a:r>
            <a:endParaRPr lang="hr-HR" altLang="sr-Latn-RS" sz="30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endParaRPr lang="hr-HR" altLang="sr-Latn-RS" sz="14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endParaRPr lang="hr-HR" altLang="sr-Latn-RS" sz="1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endParaRPr lang="hr-HR" altLang="sr-Latn-RS" sz="28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endParaRPr lang="hr-HR" altLang="sr-Latn-RS" sz="28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539552" y="188640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hr-HR" altLang="sr-Latn-RS" sz="32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12</a:t>
            </a:fld>
            <a:endParaRPr lang="hr-H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4301421"/>
            <a:ext cx="6228839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42535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Objava: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veljača 2018. </a:t>
            </a:r>
          </a:p>
          <a:p>
            <a:pPr marL="0" indent="0" algn="just">
              <a:buNone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Iznos: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27.000.000,00 kn</a:t>
            </a:r>
          </a:p>
          <a:p>
            <a:pPr marL="0" indent="0" algn="just">
              <a:buNone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Iznos po projektu: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500.000,00-1.200.000,00 kn</a:t>
            </a:r>
          </a:p>
          <a:p>
            <a:pPr marL="0" indent="0" algn="just">
              <a:buNone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Opći cilj: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Stvaranje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uvjeta za učinkovitiju resocijalizaciju i reintegraciju počinitelja kaznenih djela u društvenu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zajednicu</a:t>
            </a:r>
            <a:endParaRPr lang="hr-HR" sz="1800" b="1" dirty="0">
              <a:solidFill>
                <a:schemeClr val="accent1">
                  <a:lumMod val="75000"/>
                </a:schemeClr>
              </a:solidFill>
              <a:latin typeface="Calibri" pitchFamily="-107" charset="0"/>
            </a:endParaRPr>
          </a:p>
          <a:p>
            <a:pPr marL="0" indent="0" algn="just">
              <a:buNone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Specifični ciljevi: </a:t>
            </a:r>
            <a:endParaRPr lang="hr-HR" sz="1800" dirty="0" smtClean="0">
              <a:solidFill>
                <a:schemeClr val="accent1">
                  <a:lumMod val="75000"/>
                </a:schemeClr>
              </a:solidFill>
              <a:latin typeface="Calibri" pitchFamily="-107" charset="0"/>
            </a:endParaRPr>
          </a:p>
          <a:p>
            <a:pPr algn="just">
              <a:buFont typeface="+mj-lt"/>
              <a:buAutoNum type="arabicPeriod"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Unaprijediti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suradnju organizacija civilnoga društva, odgojno-obrazovnih ustanova, ustanova za obrazovanje odraslih, ustanova u socijalnoj skrbi, socijalnih zadruga, poduzeća osnovanih od strane neprofitnih organizacija te jedinica lokalne i područne (regionalne) samouprave u provedbi tretmana u okviru izvršavanja kaznenopravnih sankcija te politika postpenalnog prihvata i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resocijalizacije</a:t>
            </a:r>
            <a:endParaRPr lang="hr-HR" sz="1800" b="1" dirty="0">
              <a:solidFill>
                <a:schemeClr val="accent1">
                  <a:lumMod val="75000"/>
                </a:schemeClr>
              </a:solidFill>
              <a:latin typeface="Calibri" pitchFamily="-107" charset="0"/>
            </a:endParaRPr>
          </a:p>
          <a:p>
            <a:pPr algn="just">
              <a:buFont typeface="+mj-lt"/>
              <a:buAutoNum type="arabicPeriod"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Unaprijediti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kapacitete organizacija civilnoga društva za osmišljavanje, razvoj i provedbu usluga postpenalnog prihvata te za pružanje podrške počiniteljima kaznenih dijela u približavanju tržištu rada  kroz osposobljavanje i usavršavanje nakon otpusta s izdržavanja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kazne</a:t>
            </a:r>
            <a:endParaRPr lang="hr-HR" sz="1800" b="1" dirty="0">
              <a:solidFill>
                <a:schemeClr val="accent1">
                  <a:lumMod val="75000"/>
                </a:schemeClr>
              </a:solidFill>
              <a:latin typeface="Calibri" pitchFamily="-107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188640"/>
            <a:ext cx="813690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Jačanje kapaciteta organizacija civilnoga društva za podršku učinkovitoj resocijalizaciji i reintegraciji počinitelja kaznenih djela u društvenu zajednicu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84" y="1385330"/>
            <a:ext cx="8229600" cy="5331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500" b="1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Prihvatljivi korisnici: </a:t>
            </a:r>
            <a:r>
              <a:rPr lang="hr-HR" sz="15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organizacije civilnoga društva; ustanove u području obrazovanja i socijalne skrbi; </a:t>
            </a:r>
            <a:r>
              <a:rPr lang="hr-HR" sz="15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socijalne zadruge</a:t>
            </a:r>
            <a:r>
              <a:rPr lang="hr-HR" sz="15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; poduzeća </a:t>
            </a:r>
            <a:r>
              <a:rPr lang="hr-HR" sz="1500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osnovana od strane neprofitnih </a:t>
            </a:r>
            <a:r>
              <a:rPr lang="hr-HR" sz="15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organizacija; jedinice </a:t>
            </a:r>
            <a:r>
              <a:rPr lang="hr-HR" sz="1500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lokalne i područne (regionalne) samouprave.</a:t>
            </a:r>
          </a:p>
          <a:p>
            <a:pPr marL="0" indent="0">
              <a:buNone/>
            </a:pPr>
            <a:r>
              <a:rPr lang="hr-HR" sz="1400" b="1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Aktivnosti:</a:t>
            </a:r>
            <a:endParaRPr lang="hr-HR" sz="1400" dirty="0" smtClean="0">
              <a:solidFill>
                <a:schemeClr val="accent1">
                  <a:lumMod val="75000"/>
                </a:schemeClr>
              </a:solidFill>
              <a:latin typeface="Calibri" pitchFamily="-107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razvoj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i provedba programa izobrazbe za članove i zaposlenike OCD-ova za rad i provođenje programa sa počiniteljima kaznenih djela; </a:t>
            </a:r>
            <a:endParaRPr lang="hr-HR" sz="1400" dirty="0" smtClean="0">
              <a:solidFill>
                <a:schemeClr val="accent1">
                  <a:lumMod val="75000"/>
                </a:schemeClr>
              </a:solidFill>
              <a:latin typeface="Calibri" pitchFamily="-107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razvoj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i provedba programa izobrazbe za članove i zaposlenike OCD-ova o provedbi postpenalnih usluga; </a:t>
            </a:r>
            <a:endParaRPr lang="hr-HR" sz="1400" dirty="0" smtClean="0">
              <a:solidFill>
                <a:schemeClr val="accent1">
                  <a:lumMod val="75000"/>
                </a:schemeClr>
              </a:solidFill>
              <a:latin typeface="Calibri" pitchFamily="-107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razvoj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i provedba sveobuhvatnih programa uključivanja počinitelja kaznenih djela u zajednicu usmjerenih na zajednicu; </a:t>
            </a:r>
            <a:endParaRPr lang="hr-HR" sz="1400" dirty="0" smtClean="0">
              <a:solidFill>
                <a:schemeClr val="accent1">
                  <a:lumMod val="75000"/>
                </a:schemeClr>
              </a:solidFill>
              <a:latin typeface="Calibri" pitchFamily="-107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uspostava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i organiziranje grupa samopomoći u zajednici (pružanje međusobne potpore i pomoći počinitelja kaznenih djela te razmjena iskustava s ciljem rješavanja problema); </a:t>
            </a:r>
            <a:endParaRPr lang="hr-HR" sz="1400" dirty="0" smtClean="0">
              <a:solidFill>
                <a:schemeClr val="accent1">
                  <a:lumMod val="75000"/>
                </a:schemeClr>
              </a:solidFill>
              <a:latin typeface="Calibri" pitchFamily="-107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razvoj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i provedba radionica te informiranje o mogućnostima školovanja, zapošljavanja i ostvarivanja različitih socijalnih prava nakon odsluženja kazne; </a:t>
            </a:r>
            <a:endParaRPr lang="hr-HR" sz="1400" dirty="0" smtClean="0">
              <a:solidFill>
                <a:schemeClr val="accent1">
                  <a:lumMod val="75000"/>
                </a:schemeClr>
              </a:solidFill>
              <a:latin typeface="Calibri" pitchFamily="-107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pružanje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podrške </a:t>
            </a:r>
            <a:r>
              <a:rPr lang="hr-HR" sz="1400" dirty="0" err="1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zapošljivosti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 počiniteljima kaznenih djela kroz razvoj i provedbu programa osposobljavanja, prekvalifikacije i usavršavanja; </a:t>
            </a:r>
            <a:endParaRPr lang="hr-HR" sz="1400" dirty="0" smtClean="0">
              <a:solidFill>
                <a:schemeClr val="accent1">
                  <a:lumMod val="75000"/>
                </a:schemeClr>
              </a:solidFill>
              <a:latin typeface="Calibri" pitchFamily="-107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individualni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i grupni rad sa počiniteljima kaznenih djela koji se otpuštaju s izdržavanja kazne i njihovim </a:t>
            </a: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  <a:latin typeface="Calibri" pitchFamily="-107" charset="0"/>
              </a:rPr>
              <a:t>obiteljima.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88640"/>
            <a:ext cx="813690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Jačanje kapaciteta organizacija civilnoga društva za podršku učinkovitoj resocijalizaciji i reintegraciji počinitelja kaznenih djela u društvenu zajednicu</a:t>
            </a:r>
          </a:p>
        </p:txBody>
      </p:sp>
    </p:spTree>
    <p:extLst>
      <p:ext uri="{BB962C8B-B14F-4D97-AF65-F5344CB8AC3E}">
        <p14:creationId xmlns:p14="http://schemas.microsoft.com/office/powerpoint/2010/main" val="222320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Prostori sudjelovanja - razvoj programa revitalizacije prostora u javnom vlasništvu kroz partnerstvo OCD-a </a:t>
            </a:r>
            <a:r>
              <a:rPr lang="hr-HR" altLang="sr-Latn-RS" sz="2000" b="1" dirty="0" smtClean="0">
                <a:solidFill>
                  <a:srgbClr val="4F81BD">
                    <a:lumMod val="75000"/>
                  </a:srgbClr>
                </a:solidFill>
              </a:rPr>
              <a:t>i </a:t>
            </a: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lokalne zajednice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travanj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2018. 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60.000.000,00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800.000,00-2.000.000,00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cilj: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Povećanje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raspona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usluga OCD-a od općeg interesa za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građane</a:t>
            </a: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naprijediti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suradnju OCD-a i lokalne zajednice u korištenju javnih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prostora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ovećati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iskorištenost javnih prostora za društveni i kulturni život u gradovima kroz civilno-javna partnerstva i međusektorsku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suradnju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naprijediti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kapacitete OCD-a za razvoj vođen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zajednicom</a:t>
            </a:r>
          </a:p>
          <a:p>
            <a:pPr marL="0" lvl="0" indent="0">
              <a:buNone/>
            </a:pPr>
            <a:endParaRPr lang="hr-HR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društva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; javne ustanove;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jedinice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 i područne (regionalne) samouprave.</a:t>
            </a:r>
          </a:p>
          <a:p>
            <a:pPr marL="0" lvl="0" indent="0" algn="just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36485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osnivanje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umrežavanje društveno kulturnih centara koji provode društvene aktivnosti; </a:t>
            </a:r>
            <a:endParaRPr lang="hr-H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zagovaračke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aktivnosti i programi u svrhu promicanja javno-civilnog partnerstva u upravljanju javnim prostorom; </a:t>
            </a:r>
            <a:endParaRPr lang="hr-H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osmišljavanje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, razvoj i uvođenje suvremenih metoda i alata koji olakšavaju sudjelovanje građana u procesu upravljanja prostorima u javnom vlasništvu u lokalnoj zajednici i/ili na regionalnoj razini; </a:t>
            </a:r>
            <a:endParaRPr lang="hr-H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provedba programa društvenih centara u zajednici, odnosno programa OCD-a koji doprinose razvoju zajednice (djelujući kao društveni centri u zajednici) u prostorima u javnom vlasništvu, temeljenih na potrebama građana; </a:t>
            </a:r>
            <a:endParaRPr lang="hr-H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pružanje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razvoj socijalnih usluga i aktivnosti koje jačaju socijalnu integraciju marginaliziranih i socijalno osjetljivih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skupina;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organiziranje 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hr-HR" sz="1800" dirty="0" err="1">
                <a:solidFill>
                  <a:schemeClr val="accent1">
                    <a:lumMod val="75000"/>
                  </a:schemeClr>
                </a:solidFill>
              </a:rPr>
              <a:t>co-working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” prostora za organizacije civilnog društva, uključujući zapošljavanje koordinatora aktivnosti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centra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Prostori sudjelovanja - razvoj programa revitalizacije prostora u javnom vlasništvu kroz partnerstvo OCD-a </a:t>
            </a:r>
            <a:r>
              <a:rPr lang="hr-HR" altLang="sr-Latn-RS" sz="2000" b="1" dirty="0" smtClean="0">
                <a:solidFill>
                  <a:srgbClr val="4F81BD">
                    <a:lumMod val="75000"/>
                  </a:srgbClr>
                </a:solidFill>
              </a:rPr>
              <a:t>i </a:t>
            </a: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lokalne zajednice </a:t>
            </a:r>
          </a:p>
        </p:txBody>
      </p:sp>
    </p:spTree>
    <p:extLst>
      <p:ext uri="{BB962C8B-B14F-4D97-AF65-F5344CB8AC3E}">
        <p14:creationId xmlns:p14="http://schemas.microsoft.com/office/powerpoint/2010/main" val="425505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Podrška partnerskim inovativnim projektima civilnog, javnog i poslovnog sektora za ponovno korištenje otvorenih javnih podataka i razvoj IKT/mobilnih aplikacija za kvalitetnije sudjelovanje građana u lokalnom odlučivanju - faza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svibanj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2018. 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27.000.000,00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400.000,00-1.500.000,00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cilj: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Unaprjeđenje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učinkovitost javne uprave razvojem novih javnih usluga kroz partnerstvo civilnog, privatnog i javnog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sektora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ciljevi: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Unaprijediti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pristup građana javnim podacima i povećati razinu sudjelovanja građana u lokalnom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odlučivanju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Unaprijediti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kapacitete zaposlenika tijela javne vlasti na lokalnoj razini za pripremu i objavu otvorenih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podataka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Unaprijediti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kapacitete zaposlenika i volontera organizacija civilnoga društva za korištenje otvorenih javnih podataka razvijanjem novih inovativnih rješenja i novih proizvoda i usluga za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građane</a:t>
            </a:r>
          </a:p>
          <a:p>
            <a:pPr lvl="0" algn="just">
              <a:buFont typeface="+mj-lt"/>
              <a:buAutoNum type="arabicPeriod"/>
            </a:pPr>
            <a:endParaRPr lang="hr-HR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društva; jedinice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 i područne (regionalne)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samouprave; trgovačka društva; javne ustanove</a:t>
            </a:r>
            <a:endParaRPr lang="hr-HR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41157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18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inovativno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ponovno korištenje podataka iz javnog sektora (skupljenih, proizvedenih, reproduciranih i distribuiranih od strane javnog sektora u mnogim područjima djelovanja, kao što su informacije u vezi s društvenim, gospodarskim, zemljopisnim, vremenskim, turističkim, poslovnim, autorskim i obrazovnim informacijama) za poboljšanje postojećih ili isporučivanje novih javnih usluga (uključujući mogućnosti za ponovnu uporabu dokumenata od strane i za osobe s invaliditetom i drugih skupina u riziku od siromaštva i socijalne isključenosti); </a:t>
            </a:r>
            <a:endParaRPr lang="hr-H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IKT i mobilnih aplikacija za razvoj novih javnih usluga i uključivanje građana u procese odlučivanja; </a:t>
            </a:r>
            <a:endParaRPr lang="hr-H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IKT i mobilnih aplikacija za poboljšanje postojećih javnih usluga; </a:t>
            </a:r>
            <a:endParaRPr lang="hr-H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unaprjeđivanje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znanja i razvijanje vještina zaposlenika i volontera OCD-a za korištenje otvorenih podataka; </a:t>
            </a:r>
            <a:endParaRPr lang="hr-H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unaprjeđivanje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znanja i razvijanje vještina službenika JLPS-a i ostalih tijela javne vlasti na lokalnoj razini za otvaranje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podataka.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Podrška partnerskim inovativnim projektima civilnog, javnog i poslovnog sektora za ponovno korištenje otvorenih javnih podataka i razvoj IKT/mobilnih aplikacija za kvalitetnije sudjelovanje građana u lokalnom odlučivanju - faza I</a:t>
            </a:r>
          </a:p>
        </p:txBody>
      </p:sp>
    </p:spTree>
    <p:extLst>
      <p:ext uri="{BB962C8B-B14F-4D97-AF65-F5344CB8AC3E}">
        <p14:creationId xmlns:p14="http://schemas.microsoft.com/office/powerpoint/2010/main" val="70499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Suradnja organizacija civilnoga društva i lokalnih vlasti za prevenciju korupcije i sukoba interesa u provedbi javnih politika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19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19" y="1332679"/>
            <a:ext cx="8229600" cy="452596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Objava: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lipanj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2018. 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60.000.000,00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800.000,00-2.000.000,00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cilj: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Unaprjeđenje uloge organizacija civilnoga društva u promicanju i primjeni načela dobrog upravljanja 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ciljevi:</a:t>
            </a: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snaživanje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stručnih, analitičkih i zagovaračkih kapaciteta organizacija civilnog društva za pružanje učinkovite potpore građanima u donošenju odluka na lokalnim razinama, s posebnim naglaskom na participativno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upravljanje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proračunskim procesima i praćenje postupaka javne nabave</a:t>
            </a: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naprjeđenje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suradnje organizacija civilnoga društva i lokalnih vlasti radi povećanja transparentnosti u donošenju odluka na lokalnim razinama</a:t>
            </a:r>
          </a:p>
          <a:p>
            <a:pPr lvl="0" algn="just">
              <a:buFont typeface="+mj-lt"/>
              <a:buAutoNum type="arabicPeriod"/>
            </a:pPr>
            <a:endParaRPr lang="hr-HR" sz="17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korisnici: 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društva; jedinice lokalne i područne (regionalne) samouprave; </a:t>
            </a: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javne 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ustanove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461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4625"/>
            <a:ext cx="7846640" cy="3456384"/>
          </a:xfrm>
        </p:spPr>
        <p:txBody>
          <a:bodyPr>
            <a:normAutofit fontScale="90000"/>
          </a:bodyPr>
          <a:lstStyle/>
          <a:p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     </a:t>
            </a:r>
            <a:b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altLang="sr-Latn-RS" sz="5300" b="1" dirty="0" smtClean="0">
                <a:solidFill>
                  <a:schemeClr val="bg1"/>
                </a:solidFill>
                <a:latin typeface="Calibri" pitchFamily="34" charset="0"/>
              </a:rPr>
              <a:t>NACRT </a:t>
            </a:r>
            <a:r>
              <a:rPr lang="hr-HR" altLang="sr-Latn-RS" sz="5300" b="1" dirty="0" smtClean="0">
                <a:solidFill>
                  <a:schemeClr val="bg1"/>
                </a:solidFill>
                <a:latin typeface="Calibri" pitchFamily="34" charset="0"/>
              </a:rPr>
              <a:t>PRAVILA </a:t>
            </a:r>
            <a:r>
              <a:rPr lang="hr-HR" altLang="sr-Latn-RS" sz="5300" b="1" dirty="0">
                <a:solidFill>
                  <a:schemeClr val="bg1"/>
                </a:solidFill>
                <a:latin typeface="Calibri" pitchFamily="34" charset="0"/>
              </a:rPr>
              <a:t>ZA SUFINANCIRANJE</a:t>
            </a:r>
            <a:r>
              <a:rPr lang="hr-HR" altLang="sr-Latn-RS" sz="53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53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b="1" dirty="0">
                <a:solidFill>
                  <a:schemeClr val="bg1"/>
                </a:solidFill>
                <a:latin typeface="Calibri" pitchFamily="34" charset="0"/>
              </a:rPr>
              <a:t>projekata organizacija civilnoga društva 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ugovorenih </a:t>
            </a:r>
            <a:r>
              <a:rPr lang="hr-HR" altLang="sr-Latn-RS" b="1" dirty="0">
                <a:solidFill>
                  <a:schemeClr val="bg1"/>
                </a:solidFill>
                <a:latin typeface="Calibri" pitchFamily="34" charset="0"/>
              </a:rPr>
              <a:t>u okviru programa EU 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za 201</a:t>
            </a:r>
            <a:r>
              <a:rPr lang="hr-HR" altLang="sr-Latn-RS" b="1" dirty="0">
                <a:solidFill>
                  <a:schemeClr val="bg1"/>
                </a:solidFill>
                <a:latin typeface="Calibri" pitchFamily="34" charset="0"/>
              </a:rPr>
              <a:t>8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. godinu</a:t>
            </a:r>
            <a:r>
              <a:rPr lang="hr-HR" altLang="sr-Latn-RS" sz="48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8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800" dirty="0" smtClean="0">
                <a:solidFill>
                  <a:schemeClr val="bg1"/>
                </a:solidFill>
                <a:latin typeface="Calibri" pitchFamily="34" charset="0"/>
              </a:rPr>
              <a:t>_____________________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552728" cy="1944216"/>
          </a:xfrm>
        </p:spPr>
        <p:txBody>
          <a:bodyPr>
            <a:normAutofit fontScale="77500" lnSpcReduction="20000"/>
          </a:bodyPr>
          <a:lstStyle/>
          <a:p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Info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dani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o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natječajima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za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financiranje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projekata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i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programa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organizacija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civilnog</a:t>
            </a:r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društva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iz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državnog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proračuna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i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EU u 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201</a:t>
            </a:r>
            <a:r>
              <a:rPr lang="hr-HR" altLang="sr-Latn-RS" dirty="0">
                <a:solidFill>
                  <a:schemeClr val="bg1"/>
                </a:solidFill>
                <a:latin typeface="Calibri" pitchFamily="34" charset="0"/>
              </a:rPr>
              <a:t>8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godini</a:t>
            </a:r>
            <a:endParaRPr lang="en-GB" altLang="sr-Latn-RS" dirty="0">
              <a:solidFill>
                <a:schemeClr val="bg1"/>
              </a:solidFill>
              <a:latin typeface="Calibri" pitchFamily="34" charset="0"/>
            </a:endParaRPr>
          </a:p>
          <a:p>
            <a:endParaRPr lang="hr-HR" altLang="sr-Latn-RS" dirty="0" smtClean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Zagreb, 22. veljače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22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>
                <a:solidFill>
                  <a:srgbClr val="4F81BD">
                    <a:lumMod val="75000"/>
                  </a:srgbClr>
                </a:solidFill>
              </a:rPr>
              <a:t>Suradnja organizacija civilnoga društva i lokalnih vlasti za prevenciju korupcije i sukoba interesa u provedbi javnih politika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205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6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 marL="0" indent="0">
              <a:buNone/>
            </a:pPr>
            <a:endParaRPr lang="hr-HR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zrada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i provedba programa mentorstva za lokalne organizacije civilnoga društva za njihovo aktivno i učinkovito uključivanje u procese donošenja javnih politika, ali i radi mobiliziranja i kvalitetne potpore građanima za njihovo sudjelovanje u procesima donošenja javnih politika; </a:t>
            </a:r>
            <a:endParaRPr lang="hr-HR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i provedba programa izobrazbe usmjerenih zaposlenicima JLPS te OCD-a u području aktivnog građanstva, prevencije korupcije i sukoba interesa, sudjelovanja u procesima odlučivanja i donošenja politika na lokalnoj razini; </a:t>
            </a:r>
            <a:endParaRPr lang="hr-HR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i provedba programa izobrazbe usmjerenih zaposlenicima JLPS te OCD-a u području javne nabave, upravljanja nepravilnostima i rizicima u postupcima javne nabave, transparentnosti, javnosti rada, </a:t>
            </a:r>
            <a:r>
              <a:rPr lang="hr-HR" sz="1600" dirty="0" err="1">
                <a:solidFill>
                  <a:schemeClr val="accent1">
                    <a:lumMod val="75000"/>
                  </a:schemeClr>
                </a:solidFill>
              </a:rPr>
              <a:t>antikorupcije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endParaRPr lang="hr-HR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razvijanje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inovativnih alata, uključujući informacijske tehnologije, za transparentno i učinkovito sudjelovanje građana u izradi proračuna te za praćenje postupaka javne nabave</a:t>
            </a: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poboljšanje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postojećih modela participativnog budžetiranja; </a:t>
            </a:r>
            <a:endParaRPr lang="hr-HR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poboljšanje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postojećih modela za praćenje postupaka javne nabave; </a:t>
            </a:r>
            <a:endParaRPr lang="hr-HR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podizanje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javne svijesti o važnosti uloge OCD-a u prevenciji korupcije i sukoba interesa</a:t>
            </a: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zagovaračke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aktivnosti u području </a:t>
            </a:r>
            <a:r>
              <a:rPr lang="hr-HR" sz="1600" dirty="0" err="1">
                <a:solidFill>
                  <a:schemeClr val="accent1">
                    <a:lumMod val="75000"/>
                  </a:schemeClr>
                </a:solidFill>
              </a:rPr>
              <a:t>antikorupcije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65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>
                <a:solidFill>
                  <a:srgbClr val="4F81BD">
                    <a:lumMod val="75000"/>
                  </a:srgbClr>
                </a:solidFill>
              </a:rPr>
              <a:t>Jačanje kapaciteta organizacija civilnoga društva za provedbu programa građanskog odgoja i obrazovanja - faza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Objava: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studeni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2018. 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27.000.000,00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500.000,00-1.500.000,00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cilj: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Osnaživanje doprinosa civilnoga društva u odgoju i obrazovanju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djece i mladih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 aktivne i odgovorne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građane</a:t>
            </a:r>
            <a:endParaRPr lang="hr-HR" sz="17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ciljevi: </a:t>
            </a:r>
            <a:endParaRPr lang="hr-HR" sz="17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Povećati broj učenika sa stečenim znanjima i vještinama u područjima građanskog odgoja i obrazovanja </a:t>
            </a:r>
          </a:p>
          <a:p>
            <a:pPr marL="0" lvl="0" indent="0" algn="just">
              <a:buNone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2. Povećati broj učitelja i nastavnika educiranih za kvalitetno </a:t>
            </a:r>
            <a:r>
              <a:rPr lang="hr-HR" sz="1700" b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međupredmetno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i predmetno poučavanje građanskog odgoja i obrazovanja</a:t>
            </a:r>
          </a:p>
          <a:p>
            <a:pPr marL="0" lvl="0" indent="0">
              <a:buNone/>
            </a:pPr>
            <a:endParaRPr lang="hr-HR" sz="17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društva; jedinice lokalne i područne (regionalne) samouprave; </a:t>
            </a: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odgojno-obrazovne ustanove </a:t>
            </a:r>
            <a:endParaRPr lang="hr-HR" sz="17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65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>
                <a:solidFill>
                  <a:srgbClr val="4F81BD">
                    <a:lumMod val="75000"/>
                  </a:srgbClr>
                </a:solidFill>
              </a:rPr>
              <a:t>Jačanje kapaciteta organizacija civilnoga društva za provedbu programa građanskog odgoja i obrazovanja - faza I</a:t>
            </a:r>
            <a:endParaRPr lang="hr-HR" altLang="sr-Latn-RS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 marL="0" indent="0"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ačanje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stručnih kapaciteta i opremanje udruga za provedbu programa neformalnog obrazovanja u području građanskog odgoja i obrazovanja;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i provedba programa edukacije/treninga učitelja i nastavnika u području građanskog odgoja i obrazovanja;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razmjene iskustava između učitelja i nastavnika u području građanskog odgoja i obrazovanja;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i provedba programa građanskog odgoja i obrazovanja namijenjenog učenicima koji uključuje participativne metode (debate; rad u skupinama; rad u paru; korištenje multimedije; </a:t>
            </a:r>
            <a:r>
              <a:rPr lang="hr-HR" i="1" dirty="0" err="1">
                <a:solidFill>
                  <a:schemeClr val="accent1">
                    <a:lumMod val="75000"/>
                  </a:schemeClr>
                </a:solidFill>
              </a:rPr>
              <a:t>brainstorming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; dramske metode; iskustvene vježbe i sl.); 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metodologije praćenja i vrednovanja programa građanskog odgoja i obrazovanja;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priručnika, udžbenika i stručne literature u području građanskog odgoja i obrazovanja;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podizanje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javne svijesti o važnosti tema koje se odnose na građanski odgoj 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obrazovanje.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 smtClean="0">
                <a:solidFill>
                  <a:schemeClr val="accent3">
                    <a:lumMod val="50000"/>
                  </a:schemeClr>
                </a:solidFill>
              </a:rPr>
              <a:t>Osnaživanje </a:t>
            </a:r>
            <a:r>
              <a:rPr lang="hr-HR" altLang="sr-Latn-RS" b="1" dirty="0">
                <a:solidFill>
                  <a:schemeClr val="accent3">
                    <a:lumMod val="50000"/>
                  </a:schemeClr>
                </a:solidFill>
              </a:rPr>
              <a:t>doprinosa organizacija civilnoga društva obrazovanju za održivi razvoj kao doprinos ekonomskoj i društvenoj </a:t>
            </a:r>
            <a:r>
              <a:rPr lang="hr-HR" altLang="sr-Latn-RS" b="1" dirty="0" smtClean="0">
                <a:solidFill>
                  <a:schemeClr val="accent3">
                    <a:lumMod val="50000"/>
                  </a:schemeClr>
                </a:solidFill>
              </a:rPr>
              <a:t>koheziji</a:t>
            </a:r>
            <a:endParaRPr lang="hr-HR" altLang="sr-Latn-R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hr-HR" sz="1700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Objava: </a:t>
            </a:r>
            <a:r>
              <a:rPr lang="hr-HR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2. kvartal 2018</a:t>
            </a:r>
            <a:r>
              <a:rPr lang="hr-HR" sz="1700" b="1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. 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Iznos: </a:t>
            </a:r>
            <a:r>
              <a:rPr lang="hr-HR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18.500.000,00 </a:t>
            </a:r>
            <a:r>
              <a:rPr lang="hr-HR" sz="1700" b="1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Iznos po projektu: </a:t>
            </a:r>
            <a:r>
              <a:rPr lang="hr-HR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400.000,00-1.500.000,00 </a:t>
            </a:r>
            <a:r>
              <a:rPr lang="hr-HR" sz="1700" b="1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Opći cilj: </a:t>
            </a:r>
            <a:r>
              <a:rPr lang="hr-HR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Promicanje </a:t>
            </a:r>
            <a:r>
              <a:rPr lang="hr-HR" sz="1700" b="1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doprinosa civilnoga društva ekonomskoj i društvenoj koheziji kao bitnog faktora razvoja i </a:t>
            </a:r>
            <a:r>
              <a:rPr lang="hr-HR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sudjelovanja</a:t>
            </a:r>
            <a:endParaRPr lang="hr-HR" sz="1700" b="1" dirty="0">
              <a:solidFill>
                <a:schemeClr val="accent3">
                  <a:lumMod val="50000"/>
                </a:scheme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700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Specifični ciljevi:</a:t>
            </a:r>
            <a:endParaRPr lang="hr-HR" sz="1700" dirty="0">
              <a:solidFill>
                <a:schemeClr val="accent3">
                  <a:lumMod val="50000"/>
                </a:scheme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P</a:t>
            </a:r>
            <a:r>
              <a:rPr lang="hr-HR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ovećati </a:t>
            </a:r>
            <a:r>
              <a:rPr lang="hr-HR" sz="1700" b="1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ulogu organizacija civilnoga društva u razvoju kompetencija djece i mladih u području održivog </a:t>
            </a:r>
            <a:r>
              <a:rPr lang="hr-HR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razvoja</a:t>
            </a:r>
            <a:endParaRPr lang="hr-HR" sz="1700" b="1" dirty="0">
              <a:solidFill>
                <a:schemeClr val="accent3">
                  <a:lumMod val="50000"/>
                </a:scheme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O</a:t>
            </a:r>
            <a:r>
              <a:rPr lang="hr-HR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snažiti </a:t>
            </a:r>
            <a:r>
              <a:rPr lang="hr-HR" sz="1700" b="1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partnerstva organizacija civilnoga društva, škola i lokalne zajednice u podizanju svijesti o održivom </a:t>
            </a:r>
            <a:r>
              <a:rPr lang="hr-HR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razvoju</a:t>
            </a:r>
            <a:endParaRPr lang="hr-HR" sz="1700" b="1" dirty="0">
              <a:solidFill>
                <a:schemeClr val="accent3">
                  <a:lumMod val="50000"/>
                </a:scheme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endParaRPr lang="hr-HR" sz="1700" b="1" dirty="0">
              <a:solidFill>
                <a:schemeClr val="accent3">
                  <a:lumMod val="50000"/>
                </a:scheme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700" b="1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Prihvatljivi korisnici: </a:t>
            </a:r>
            <a:r>
              <a:rPr lang="hr-HR" sz="1700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organizacije civilnoga društva; </a:t>
            </a:r>
            <a:r>
              <a:rPr lang="pl-PL" sz="1700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poduzeća </a:t>
            </a:r>
            <a:r>
              <a:rPr lang="pl-PL" sz="1700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osnovana od strane neprofitnih </a:t>
            </a:r>
            <a:r>
              <a:rPr lang="pl-PL" sz="1700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organizacija; zadruge; </a:t>
            </a:r>
            <a:r>
              <a:rPr lang="hr-HR" sz="1700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jedinice </a:t>
            </a:r>
            <a:r>
              <a:rPr lang="hr-HR" sz="1700" dirty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lokalne i područne (regionalne) samouprave; </a:t>
            </a:r>
            <a:r>
              <a:rPr lang="hr-HR" sz="1700" dirty="0" smtClean="0">
                <a:solidFill>
                  <a:schemeClr val="accent3">
                    <a:lumMod val="50000"/>
                  </a:schemeClr>
                </a:solidFill>
                <a:latin typeface="Calibri" pitchFamily="-107" charset="0"/>
              </a:rPr>
              <a:t>ustanove</a:t>
            </a:r>
            <a:endParaRPr lang="hr-HR" sz="1700" dirty="0">
              <a:solidFill>
                <a:schemeClr val="accent3">
                  <a:lumMod val="50000"/>
                </a:schemeClr>
              </a:solidFill>
              <a:latin typeface="Calibri" pitchFamily="-107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11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 smtClean="0">
                <a:solidFill>
                  <a:srgbClr val="9BBB59">
                    <a:lumMod val="50000"/>
                  </a:srgbClr>
                </a:solidFill>
              </a:rPr>
              <a:t>Osnaživanje </a:t>
            </a:r>
            <a:r>
              <a:rPr lang="hr-HR" altLang="sr-Latn-RS" b="1" dirty="0">
                <a:solidFill>
                  <a:srgbClr val="9BBB59">
                    <a:lumMod val="50000"/>
                  </a:srgbClr>
                </a:solidFill>
              </a:rPr>
              <a:t>doprinosa organizacija civilnoga društva obrazovanju za održivi razvoj kao doprinos ekonomskoj i društvenoj </a:t>
            </a:r>
            <a:r>
              <a:rPr lang="hr-HR" altLang="sr-Latn-RS" b="1" dirty="0" smtClean="0">
                <a:solidFill>
                  <a:srgbClr val="9BBB59">
                    <a:lumMod val="50000"/>
                  </a:srgbClr>
                </a:solidFill>
              </a:rPr>
              <a:t>koheziji</a:t>
            </a:r>
            <a:endParaRPr lang="hr-HR" altLang="sr-Latn-RS" b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hr-HR" sz="6400" b="1" dirty="0" smtClean="0">
                <a:solidFill>
                  <a:schemeClr val="accent3">
                    <a:lumMod val="50000"/>
                  </a:schemeClr>
                </a:solidFill>
              </a:rPr>
              <a:t>Aktivnosti:</a:t>
            </a:r>
          </a:p>
          <a:p>
            <a:pPr marL="0" lvl="0" indent="0">
              <a:buNone/>
            </a:pPr>
            <a:endParaRPr lang="hr-HR" sz="6400" dirty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6400" dirty="0" smtClean="0">
                <a:solidFill>
                  <a:schemeClr val="accent3">
                    <a:lumMod val="50000"/>
                  </a:schemeClr>
                </a:solidFill>
              </a:rPr>
              <a:t>razvoj </a:t>
            </a: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i provedba programa izobrazbe za održivi razvoj namijenjenih djeci i mladima koji uključuju participativne i interaktivne metode: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debate;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rad u skupinama;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rad u paru;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korištenje multimedije;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6400" i="1" dirty="0" err="1">
                <a:solidFill>
                  <a:schemeClr val="accent3">
                    <a:lumMod val="50000"/>
                  </a:schemeClr>
                </a:solidFill>
              </a:rPr>
              <a:t>brainstorming</a:t>
            </a: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dramske metode;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iskustvene vježbe i </a:t>
            </a:r>
            <a:r>
              <a:rPr lang="hr-HR" sz="6400" dirty="0" smtClean="0">
                <a:solidFill>
                  <a:schemeClr val="accent3">
                    <a:lumMod val="50000"/>
                  </a:schemeClr>
                </a:solidFill>
              </a:rPr>
              <a:t>sl.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6400" dirty="0" smtClean="0">
                <a:solidFill>
                  <a:schemeClr val="accent3">
                    <a:lumMod val="50000"/>
                  </a:schemeClr>
                </a:solidFill>
              </a:rPr>
              <a:t>uključivanje djece i mladih u volonterske aktivnosti od interesa za lokalnu zajednicu;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6400" dirty="0" smtClean="0">
                <a:solidFill>
                  <a:schemeClr val="accent3">
                    <a:lumMod val="50000"/>
                  </a:schemeClr>
                </a:solidFill>
              </a:rPr>
              <a:t>jačanje </a:t>
            </a: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stručnih kapaciteta organizacija prijavitelja i partnera koje provode obrazovanje za održivi razvoj: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izrada i provedba edukativnih radionica i seminara o održivom razvoju;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organizacija studijskih posjeta primjerima dobre prakse u Hrvatskoj i inozemstvu;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razvoj i provedba programa radionica za roditelje, učenike i druge skupine;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izrada edukativnih materijala;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javne/stručne rasprave;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istraživačke aktivnosti;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6400" dirty="0">
                <a:solidFill>
                  <a:schemeClr val="accent3">
                    <a:lumMod val="50000"/>
                  </a:schemeClr>
                </a:solidFill>
              </a:rPr>
              <a:t>podizanje javne svijesti o važnosti ciljeva održivog </a:t>
            </a:r>
            <a:r>
              <a:rPr lang="hr-HR" sz="6400" dirty="0" smtClean="0">
                <a:solidFill>
                  <a:schemeClr val="accent3">
                    <a:lumMod val="50000"/>
                  </a:schemeClr>
                </a:solidFill>
              </a:rPr>
              <a:t>razvoja.</a:t>
            </a:r>
            <a:endParaRPr lang="hr-HR" sz="64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46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>
                <a:solidFill>
                  <a:srgbClr val="9BBB59">
                    <a:lumMod val="50000"/>
                  </a:srgbClr>
                </a:solidFill>
              </a:rPr>
              <a:t>Osnaživanje hrvatsko-švicarskih partnerstava za lokalni društveno-ekonomski rast i razvoj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hr-HR" sz="1700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Objava: </a:t>
            </a:r>
            <a:r>
              <a:rPr lang="hr-HR" sz="1700" b="1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2. kvartal 2018. 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Iznos: </a:t>
            </a:r>
            <a:r>
              <a:rPr lang="hr-HR" sz="1700" b="1" dirty="0" smtClean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15.400.000,00 </a:t>
            </a:r>
            <a:r>
              <a:rPr lang="hr-HR" sz="1700" b="1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Iznos po projektu: </a:t>
            </a:r>
            <a:r>
              <a:rPr lang="hr-HR" sz="1700" b="1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400.000,00-1.500.000,00 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Opći cilj: </a:t>
            </a:r>
            <a:r>
              <a:rPr lang="hr-HR" sz="1700" b="1" dirty="0" smtClean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U</a:t>
            </a:r>
            <a:r>
              <a:rPr lang="hr-HR" sz="1700" b="1" dirty="0" smtClean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naprijediti </a:t>
            </a:r>
            <a:r>
              <a:rPr lang="hr-HR" sz="1700" b="1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ekonomski i društveni razvoj na lokalnim razinama u Hrvatskoj kroz suradnju i partnerstvo hrvatskih i švicarskih institucija, jedinica lokalne i područne (regionalne) samouprave te organizacija civilnoga </a:t>
            </a:r>
            <a:r>
              <a:rPr lang="hr-HR" sz="1700" b="1" dirty="0" smtClean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društva</a:t>
            </a:r>
            <a:endParaRPr lang="hr-HR" sz="1700" b="1" dirty="0">
              <a:solidFill>
                <a:srgbClr val="9BBB59">
                  <a:lumMod val="50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sz="1700" b="1" dirty="0">
              <a:solidFill>
                <a:srgbClr val="9BBB59">
                  <a:lumMod val="50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700" dirty="0" smtClean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ciljevi:</a:t>
            </a:r>
            <a:endParaRPr lang="hr-HR" sz="1700" dirty="0">
              <a:solidFill>
                <a:srgbClr val="9BBB59">
                  <a:lumMod val="50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D</a:t>
            </a:r>
            <a:r>
              <a:rPr lang="hr-HR" sz="1700" b="1" dirty="0" smtClean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oprinijeti </a:t>
            </a:r>
            <a:r>
              <a:rPr lang="hr-HR" sz="1700" b="1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održivom razvoju lokalnih zajednica i poboljšati životne uvjete kroz razmjenu znanja i </a:t>
            </a:r>
            <a:r>
              <a:rPr lang="hr-HR" sz="1700" b="1" dirty="0" smtClean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iskustava</a:t>
            </a:r>
            <a:endParaRPr lang="hr-HR" sz="1700" b="1" dirty="0">
              <a:solidFill>
                <a:srgbClr val="9BBB59">
                  <a:lumMod val="50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O</a:t>
            </a:r>
            <a:r>
              <a:rPr lang="hr-HR" sz="1700" b="1" dirty="0" smtClean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snažiti </a:t>
            </a:r>
            <a:r>
              <a:rPr lang="hr-HR" sz="1700" b="1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partnerstva hrvatskih i švicarskih institucija, jedinica lokalne i područne (regionalne) samouprave te organizacija civilnoga </a:t>
            </a:r>
            <a:r>
              <a:rPr lang="hr-HR" sz="1700" b="1" dirty="0" smtClean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društva</a:t>
            </a:r>
            <a:endParaRPr lang="hr-HR" sz="1700" b="1" dirty="0">
              <a:solidFill>
                <a:srgbClr val="9BBB59">
                  <a:lumMod val="50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endParaRPr lang="hr-HR" sz="1700" b="1" dirty="0">
              <a:solidFill>
                <a:srgbClr val="9BBB59">
                  <a:lumMod val="50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700" b="1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Prihvatljivi korisnici: </a:t>
            </a:r>
            <a:r>
              <a:rPr lang="hr-HR" sz="1700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organizacije civilnoga društva; </a:t>
            </a:r>
            <a:r>
              <a:rPr lang="hr-HR" sz="1700" dirty="0" smtClean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javne </a:t>
            </a:r>
            <a:r>
              <a:rPr lang="hr-HR" sz="1700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odgojno-obrazovne </a:t>
            </a:r>
            <a:r>
              <a:rPr lang="hr-HR" sz="1700" dirty="0" smtClean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ustanove; javne </a:t>
            </a:r>
            <a:r>
              <a:rPr lang="hr-HR" sz="1700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ustanove u sustavu visokog </a:t>
            </a:r>
            <a:r>
              <a:rPr lang="hr-HR" sz="1700" dirty="0" smtClean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obrazovanja; jedinice </a:t>
            </a:r>
            <a:r>
              <a:rPr lang="hr-HR" sz="1700" dirty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lokalne i područne (regionalne) </a:t>
            </a:r>
            <a:r>
              <a:rPr lang="hr-HR" sz="1700" dirty="0" smtClean="0">
                <a:solidFill>
                  <a:srgbClr val="9BBB59">
                    <a:lumMod val="50000"/>
                  </a:srgbClr>
                </a:solidFill>
                <a:latin typeface="Calibri" pitchFamily="-107" charset="0"/>
              </a:rPr>
              <a:t>samouprave</a:t>
            </a:r>
            <a:endParaRPr lang="hr-HR" sz="1700" dirty="0">
              <a:solidFill>
                <a:srgbClr val="9BBB59">
                  <a:lumMod val="50000"/>
                </a:srgbClr>
              </a:solidFill>
              <a:latin typeface="Calibri" pitchFamily="-107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61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>
                <a:solidFill>
                  <a:srgbClr val="9BBB59">
                    <a:lumMod val="50000"/>
                  </a:srgbClr>
                </a:solidFill>
              </a:rPr>
              <a:t>Osnaživanje hrvatsko-švicarskih partnerstava za lokalni društveno-ekonomski rast i razvoj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19675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hr-HR" sz="2900" b="1" dirty="0" smtClean="0">
                <a:solidFill>
                  <a:schemeClr val="accent3">
                    <a:lumMod val="50000"/>
                  </a:schemeClr>
                </a:solidFill>
              </a:rPr>
              <a:t>Aktivnosti:</a:t>
            </a:r>
          </a:p>
          <a:p>
            <a:pPr marL="0" lvl="0" indent="0">
              <a:buNone/>
            </a:pPr>
            <a:endParaRPr lang="hr-HR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hr-HR" sz="2900" u="sng" dirty="0" smtClean="0">
                <a:solidFill>
                  <a:schemeClr val="accent3">
                    <a:lumMod val="50000"/>
                  </a:schemeClr>
                </a:solidFill>
              </a:rPr>
              <a:t>1. grupa: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900" dirty="0" smtClean="0">
                <a:solidFill>
                  <a:schemeClr val="accent3">
                    <a:lumMod val="50000"/>
                  </a:schemeClr>
                </a:solidFill>
              </a:rPr>
              <a:t>seminari </a:t>
            </a:r>
            <a:r>
              <a:rPr lang="hr-HR" sz="2900" dirty="0">
                <a:solidFill>
                  <a:schemeClr val="accent3">
                    <a:lumMod val="50000"/>
                  </a:schemeClr>
                </a:solidFill>
              </a:rPr>
              <a:t>u Hrvatskoj koji su pripremljeni i provedeni u suradnji sa švicarskim partnerskim organizacijama;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900" dirty="0">
                <a:solidFill>
                  <a:schemeClr val="accent3">
                    <a:lumMod val="50000"/>
                  </a:schemeClr>
                </a:solidFill>
              </a:rPr>
              <a:t>sudjelovanje predstavnika hrvatskih organizacija na seminarima i radionicama u Švicarskoj koje su organizirale švicarske partnerske organizacije;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900" dirty="0">
                <a:solidFill>
                  <a:schemeClr val="accent3">
                    <a:lumMod val="50000"/>
                  </a:schemeClr>
                </a:solidFill>
              </a:rPr>
              <a:t>prijenos znanja i dobrih praksi;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900" dirty="0">
                <a:solidFill>
                  <a:schemeClr val="accent3">
                    <a:lumMod val="50000"/>
                  </a:schemeClr>
                </a:solidFill>
              </a:rPr>
              <a:t>mentorski programi;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900" dirty="0">
                <a:solidFill>
                  <a:schemeClr val="accent3">
                    <a:lumMod val="50000"/>
                  </a:schemeClr>
                </a:solidFill>
              </a:rPr>
              <a:t>studijski posjeti </a:t>
            </a:r>
            <a:r>
              <a:rPr lang="hr-HR" sz="2900" dirty="0" smtClean="0">
                <a:solidFill>
                  <a:schemeClr val="accent3">
                    <a:lumMod val="50000"/>
                  </a:schemeClr>
                </a:solidFill>
              </a:rPr>
              <a:t>hrvatskih javnih službenika relevantnim institucijama </a:t>
            </a:r>
            <a:r>
              <a:rPr lang="hr-HR" sz="2900" dirty="0">
                <a:solidFill>
                  <a:schemeClr val="accent3">
                    <a:lumMod val="50000"/>
                  </a:schemeClr>
                </a:solidFill>
              </a:rPr>
              <a:t>u Švicarskoj;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900" dirty="0">
                <a:solidFill>
                  <a:schemeClr val="accent3">
                    <a:lumMod val="50000"/>
                  </a:schemeClr>
                </a:solidFill>
              </a:rPr>
              <a:t>javne/stručne rasprave;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900" dirty="0">
                <a:solidFill>
                  <a:schemeClr val="accent3">
                    <a:lumMod val="50000"/>
                  </a:schemeClr>
                </a:solidFill>
              </a:rPr>
              <a:t>istraživačke aktivnosti;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900" dirty="0">
                <a:solidFill>
                  <a:schemeClr val="accent3">
                    <a:lumMod val="50000"/>
                  </a:schemeClr>
                </a:solidFill>
              </a:rPr>
              <a:t>podizanje javne svijesti o važnosti ciljeva održivog </a:t>
            </a:r>
            <a:r>
              <a:rPr lang="hr-HR" sz="2900" dirty="0" smtClean="0">
                <a:solidFill>
                  <a:schemeClr val="accent3">
                    <a:lumMod val="50000"/>
                  </a:schemeClr>
                </a:solidFill>
              </a:rPr>
              <a:t>razvoja.</a:t>
            </a:r>
          </a:p>
          <a:p>
            <a:pPr marL="0" lvl="0" indent="0">
              <a:buNone/>
            </a:pPr>
            <a:r>
              <a:rPr lang="hr-HR" sz="2900" u="sng" dirty="0" smtClean="0">
                <a:solidFill>
                  <a:schemeClr val="accent3">
                    <a:lumMod val="50000"/>
                  </a:schemeClr>
                </a:solidFill>
              </a:rPr>
              <a:t>2. grupa:</a:t>
            </a:r>
            <a:endParaRPr lang="hr-HR" sz="2900" u="sng" dirty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900" dirty="0" smtClean="0">
                <a:solidFill>
                  <a:schemeClr val="accent3">
                    <a:lumMod val="50000"/>
                  </a:schemeClr>
                </a:solidFill>
              </a:rPr>
              <a:t>provođenje </a:t>
            </a:r>
            <a:r>
              <a:rPr lang="hr-HR" sz="2900" dirty="0">
                <a:solidFill>
                  <a:schemeClr val="accent3">
                    <a:lumMod val="50000"/>
                  </a:schemeClr>
                </a:solidFill>
              </a:rPr>
              <a:t>preventivno-edukativnih i promidžbenih aktivnosti na temu sigurnosti u prometu;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900" dirty="0" smtClean="0">
                <a:solidFill>
                  <a:schemeClr val="accent3">
                    <a:lumMod val="50000"/>
                  </a:schemeClr>
                </a:solidFill>
              </a:rPr>
              <a:t>izgradnja </a:t>
            </a:r>
            <a:r>
              <a:rPr lang="hr-HR" sz="2900" dirty="0">
                <a:solidFill>
                  <a:schemeClr val="accent3">
                    <a:lumMod val="50000"/>
                  </a:schemeClr>
                </a:solidFill>
              </a:rPr>
              <a:t>adekvatne infrastrukture za kretanje pješaka, biciklista i osoba s invaliditetom;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900" dirty="0" smtClean="0">
                <a:solidFill>
                  <a:schemeClr val="accent3">
                    <a:lumMod val="50000"/>
                  </a:schemeClr>
                </a:solidFill>
              </a:rPr>
              <a:t>korištenje </a:t>
            </a:r>
            <a:r>
              <a:rPr lang="hr-HR" sz="2900" dirty="0">
                <a:solidFill>
                  <a:schemeClr val="accent3">
                    <a:lumMod val="50000"/>
                  </a:schemeClr>
                </a:solidFill>
              </a:rPr>
              <a:t>novih tehnologija u svrhu povećanja sigurnosti u prometu;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900" dirty="0" smtClean="0">
                <a:solidFill>
                  <a:schemeClr val="accent3">
                    <a:lumMod val="50000"/>
                  </a:schemeClr>
                </a:solidFill>
              </a:rPr>
              <a:t>prijenos </a:t>
            </a:r>
            <a:r>
              <a:rPr lang="hr-HR" sz="2900" dirty="0">
                <a:solidFill>
                  <a:schemeClr val="accent3">
                    <a:lumMod val="50000"/>
                  </a:schemeClr>
                </a:solidFill>
              </a:rPr>
              <a:t>znanja i dobrih praksi;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900" dirty="0" smtClean="0">
                <a:solidFill>
                  <a:schemeClr val="accent3">
                    <a:lumMod val="50000"/>
                  </a:schemeClr>
                </a:solidFill>
              </a:rPr>
              <a:t>istraživačke aktivnosti.</a:t>
            </a:r>
            <a:endParaRPr lang="hr-HR" sz="2900" dirty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hr-HR" sz="20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50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73415"/>
            <a:ext cx="8229600" cy="53527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</p:txBody>
      </p:sp>
      <p:pic>
        <p:nvPicPr>
          <p:cNvPr id="7170" name="2547619d-8deb-4dbe-9459-54627fdca43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53"/>
            <a:ext cx="9478963" cy="710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2905780"/>
            <a:ext cx="79208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/>
              <a:buChar char="A"/>
            </a:pPr>
            <a:r>
              <a:rPr lang="hr-HR" altLang="sr-Latn-RS" sz="4400" dirty="0" smtClean="0">
                <a:solidFill>
                  <a:schemeClr val="bg1"/>
                </a:solidFill>
                <a:latin typeface="Calibri" pitchFamily="34" charset="0"/>
              </a:rPr>
              <a:t>Komentari</a:t>
            </a:r>
            <a:r>
              <a:rPr lang="hr-HR" altLang="sr-Latn-RS" sz="4400" dirty="0">
                <a:solidFill>
                  <a:schemeClr val="bg1"/>
                </a:solidFill>
                <a:latin typeface="Calibri" pitchFamily="34" charset="0"/>
              </a:rPr>
              <a:t>, pitanja, prijedlozi</a:t>
            </a:r>
            <a:r>
              <a:rPr lang="hr-HR" altLang="sr-Latn-RS" sz="4400" dirty="0" smtClean="0">
                <a:solidFill>
                  <a:schemeClr val="bg1"/>
                </a:solidFill>
                <a:latin typeface="Calibri" pitchFamily="34" charset="0"/>
              </a:rPr>
              <a:t>?!</a:t>
            </a:r>
          </a:p>
          <a:p>
            <a:pPr algn="ctr"/>
            <a:endParaRPr lang="en-GB" altLang="sr-Latn-RS" sz="4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38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3"/>
            <a:ext cx="844562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Sufinanciranje iz 2017. godine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</a:t>
            </a:fld>
            <a:endParaRPr lang="hr-H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415013"/>
              </p:ext>
            </p:extLst>
          </p:nvPr>
        </p:nvGraphicFramePr>
        <p:xfrm>
          <a:off x="395536" y="1397001"/>
          <a:ext cx="8373615" cy="4050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342"/>
                <a:gridCol w="1057795"/>
                <a:gridCol w="1810943"/>
                <a:gridCol w="1240535"/>
              </a:tblGrid>
              <a:tr h="46657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Program/Natječaj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 ugovora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Iznos u kunama </a:t>
                      </a:r>
                      <a:r>
                        <a:rPr lang="pl-PL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(tečaj 7,4)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6813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Europska teritorijalna </a:t>
                      </a:r>
                      <a:r>
                        <a:rPr lang="hr-H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suradnja</a:t>
                      </a:r>
                      <a:endParaRPr lang="hr-H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1.387.347,63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46,06</a:t>
                      </a:r>
                    </a:p>
                  </a:txBody>
                  <a:tcPr marL="9525" marR="9525" marT="9525" marB="0" anchor="ctr"/>
                </a:tc>
              </a:tr>
              <a:tr h="36813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Erasmus</a:t>
                      </a:r>
                      <a:r>
                        <a:rPr lang="hr-H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+: Sport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464.409,57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15,42</a:t>
                      </a:r>
                    </a:p>
                  </a:txBody>
                  <a:tcPr marL="9525" marR="9525" marT="9525" marB="0" anchor="ctr"/>
                </a:tc>
              </a:tr>
              <a:tr h="69025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Natječaji koje raspisuju pojedine Opće uprave i Službe Europske komisije, odnosno njihove agencije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436.962,01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14,51</a:t>
                      </a:r>
                    </a:p>
                  </a:txBody>
                  <a:tcPr marL="9525" marR="9525" marT="9525" marB="0" anchor="ctr"/>
                </a:tc>
              </a:tr>
              <a:tr h="36813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Kreativna Europa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375.765,71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12,48</a:t>
                      </a:r>
                    </a:p>
                  </a:txBody>
                  <a:tcPr marL="9525" marR="9525" marT="9525" marB="0" anchor="ctr"/>
                </a:tc>
              </a:tr>
              <a:tr h="368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o pravima, jednakosti i građanstvu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281.496,67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9,35</a:t>
                      </a:r>
                    </a:p>
                  </a:txBody>
                  <a:tcPr marL="9525" marR="9525" marT="9525" marB="0" anchor="ctr"/>
                </a:tc>
              </a:tr>
              <a:tr h="46657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Operativni program Konkurentnost i kohezija 2014.-2020.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58.545,94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</a:t>
                      </a:r>
                    </a:p>
                  </a:txBody>
                  <a:tcPr marL="9525" marR="9525" marT="9525" marB="0" anchor="ctr"/>
                </a:tc>
              </a:tr>
              <a:tr h="36813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Višekorisnička IPA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9525" marR="9525" marT="9525" marB="0" anchor="ctr"/>
                </a:tc>
              </a:tr>
              <a:tr h="36813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3.011.809,13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9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Svrha: </a:t>
            </a:r>
            <a:endParaRPr lang="hr-HR" altLang="sr-Latn-RS" sz="2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Predstaviti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kriterije i postupak sufinanciranja projekata ugovorenih u okviru programa Europske unije raspoloživih organizacijama civilnoga društva u Republici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Hrvatskoj</a:t>
            </a: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Temelj: </a:t>
            </a:r>
            <a:endParaRPr lang="hr-HR" altLang="sr-Latn-RS" sz="2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Č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lanak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3. točka 8.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Uredbe o kriterijima za utvrđivanje korisnika i načinu raspodjele dijela prihoda od igara na sreću za 2018. godinu (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Narodne novine,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129/1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7)</a:t>
            </a: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16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6166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r-HR" altLang="sr-Latn-RS" sz="35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</a:t>
            </a:r>
            <a:r>
              <a:rPr lang="hr-HR" altLang="sr-Latn-RS" sz="35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prijavitelji:</a:t>
            </a:r>
            <a:endParaRPr lang="hr-HR" altLang="sr-Latn-RS" sz="35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endParaRPr lang="hr-H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organizacije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civilnoga društva s pravnim statusom </a:t>
            </a:r>
            <a:r>
              <a:rPr lang="hr-HR" sz="2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udruge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koje su registrirane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djeluju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RH, a imaju ulogu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nositelja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ili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partnera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 projektu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koji se 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cijelosti ili djelomično provodi 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RH;</a:t>
            </a:r>
          </a:p>
          <a:p>
            <a:pPr marL="0" indent="0" algn="just">
              <a:buNone/>
            </a:pPr>
            <a:endParaRPr lang="hr-H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-	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ostale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organizacije civilnoga društva </a:t>
            </a:r>
            <a:r>
              <a:rPr lang="hr-HR" sz="2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(zaklade, sindikati, udruge poslodavaca, privatne neprofitne ustanove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koje su registrirane i djeluju 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RH,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imaju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ulogu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nositelja ili partnera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 projektu koji se u cijelosti ili djelomično provodi u RH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 čemu sufinanciranje tih projekata može ovisiti o raspoloživosti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sredstava. </a:t>
            </a:r>
            <a:endParaRPr lang="hr-H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539552" y="188640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hr-HR" sz="32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8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416224" y="620688"/>
            <a:ext cx="83529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projekti: </a:t>
            </a:r>
          </a:p>
          <a:p>
            <a:pPr algn="ctr">
              <a:defRPr/>
            </a:pPr>
            <a:endParaRPr lang="hr-H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1. Projekti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koje je potpisivanje ugovora s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Ugovornim tijelom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preduvjet početka provedbe projektnih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aktivnosti, a koji su </a:t>
            </a:r>
            <a:r>
              <a:rPr lang="hr-HR" sz="28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ugovoreni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</a:t>
            </a:r>
          </a:p>
          <a:p>
            <a:pPr marL="180975" algn="just">
              <a:defRPr/>
            </a:pPr>
            <a:endParaRPr lang="hr-HR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a.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2017. godine, ukoliko se aktivnosti</a:t>
            </a: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većim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dijelom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provode tijekom 2018.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ili </a:t>
            </a:r>
            <a:endParaRPr lang="hr-HR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provode najmanje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6 mjeseci u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2018. godini;</a:t>
            </a: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endParaRPr lang="hr-HR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b.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2018. godine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542925" lvl="1" indent="-361950">
              <a:buFontTx/>
              <a:buNone/>
              <a:defRPr/>
            </a:pPr>
            <a:endParaRPr lang="hr-H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49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375445" y="476672"/>
            <a:ext cx="84249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</a:t>
            </a: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projekti: </a:t>
            </a:r>
          </a:p>
          <a:p>
            <a:pPr algn="ctr">
              <a:defRPr/>
            </a:pPr>
            <a:endParaRPr lang="hr-HR" sz="32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2. Projekti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koje je </a:t>
            </a:r>
            <a:r>
              <a:rPr lang="hr-HR" sz="2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službena objava rezultata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(a ne potpisivanje ugovora) od strane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Ugovornog tijela preduvjet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početka provedbe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aktivnosti, a za koje su </a:t>
            </a:r>
            <a:r>
              <a:rPr lang="hr-HR" sz="28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rezultati službeno objavljeni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 </a:t>
            </a:r>
          </a:p>
          <a:p>
            <a:pPr marL="180975" algn="just">
              <a:defRPr/>
            </a:pP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2017. godine, ukoliko se aktivnosti</a:t>
            </a:r>
          </a:p>
          <a:p>
            <a:pPr marL="180975" algn="just">
              <a:defRPr/>
            </a:pP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većim dijelom provode tijekom 2018. ili </a:t>
            </a:r>
          </a:p>
          <a:p>
            <a:pPr marL="180975" algn="just">
              <a:defRPr/>
            </a:pP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provode najmanje tijekom 6 mjeseci u 2018. godini;</a:t>
            </a:r>
          </a:p>
          <a:p>
            <a:pPr marL="180975" algn="just">
              <a:defRPr/>
            </a:pP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2018. godine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66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8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549275"/>
            <a:ext cx="8229600" cy="55768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025332"/>
              </p:ext>
            </p:extLst>
          </p:nvPr>
        </p:nvGraphicFramePr>
        <p:xfrm>
          <a:off x="0" y="0"/>
          <a:ext cx="9144000" cy="60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03184">
                <a:tc>
                  <a:txBody>
                    <a:bodyPr/>
                    <a:lstStyle/>
                    <a:p>
                      <a:r>
                        <a:rPr lang="hr-HR" dirty="0" smtClean="0"/>
                        <a:t>Naziv programa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Postotak obveznog sufinanciranja korisnika koji se može odobriti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738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Europska teritorijalna suradnja</a:t>
                      </a:r>
                      <a:endParaRPr lang="hr-BA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do 70% ukupnog iznosa obveznog sufinanciranja</a:t>
                      </a:r>
                      <a:endParaRPr lang="hr-HR" sz="150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lvl="0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OP </a:t>
                      </a:r>
                      <a:r>
                        <a:rPr lang="en-US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Učinkoviti</a:t>
                      </a:r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ljudski</a:t>
                      </a:r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potencijali</a:t>
                      </a:r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2014. -2020.</a:t>
                      </a:r>
                      <a:endParaRPr lang="hr-BA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do </a:t>
                      </a: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70% </a:t>
                      </a: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ukupnog 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Times New Roman"/>
                        </a:rPr>
                        <a:t>Erasmus</a:t>
                      </a:r>
                      <a:r>
                        <a:rPr lang="hr-HR" sz="1500" b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Times New Roman"/>
                        </a:rPr>
                        <a:t>+: Sport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pl-PL" sz="1500" b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Times New Roman"/>
                        </a:rPr>
                        <a:t>za projekte s detaljno raspisanim proračunom)</a:t>
                      </a:r>
                      <a:endParaRPr lang="hr-HR" sz="1500" b="0" dirty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do 50% ukupnog iznosa obveznog sufinanciranja</a:t>
                      </a:r>
                      <a:endParaRPr lang="hr-HR" sz="1500" dirty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OP Konkurentnost i kohezija 2014.- 2020.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</a:rPr>
                        <a:t>do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</a:rPr>
                        <a:t>40</a:t>
                      </a:r>
                      <a:r>
                        <a:rPr lang="hr-HR" sz="15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</a:rPr>
                        <a:t>% ukupnog iznosa obveznog sufinanciranja </a:t>
                      </a:r>
                      <a:endParaRPr lang="hr-HR" sz="1500" dirty="0" smtClean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Obzor 2020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Program Europske unije za zapošljavanje i socijalne inovacije -EaSI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</a:t>
                      </a: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Drugi programi aktivnosti Zajednice u području zdravstva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</a:t>
                      </a: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sufinanciranja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5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9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549275"/>
            <a:ext cx="8229600" cy="55768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716012"/>
              </p:ext>
            </p:extLst>
          </p:nvPr>
        </p:nvGraphicFramePr>
        <p:xfrm>
          <a:off x="0" y="0"/>
          <a:ext cx="9144000" cy="607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03184">
                <a:tc>
                  <a:txBody>
                    <a:bodyPr/>
                    <a:lstStyle/>
                    <a:p>
                      <a:r>
                        <a:rPr lang="hr-HR" dirty="0" smtClean="0"/>
                        <a:t>Naziv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Postotak obveznog sufinanciranja korisnika koji se može odobriti</a:t>
                      </a:r>
                    </a:p>
                  </a:txBody>
                  <a:tcPr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„Zdravlje za rast”-Treći višegodišnji program EU u području zdravstva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Europski instrument za demokraciju i ljudska prava (EIDHR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)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</a:t>
                      </a: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sufinanciranja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Višekorisnička IPA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</a:t>
                      </a: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sufinanciranja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Kreativna Europa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Program o pravima, jednakostima i građanstvu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Natječaji koje raspisuju pojedine Opće uprave i službe Europske komisije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ukupnog </a:t>
                      </a: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Natječaji koje raspisuju pojedine Opće uprave i Službe Europskog parlamenta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 </a:t>
                      </a: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sufinanciranja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6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2696</Words>
  <Application>Microsoft Office PowerPoint</Application>
  <PresentationFormat>On-screen Show (4:3)</PresentationFormat>
  <Paragraphs>332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</vt:lpstr>
      <vt:lpstr>Gill Sans MT</vt:lpstr>
      <vt:lpstr>Times New Roman</vt:lpstr>
      <vt:lpstr>Wingdings</vt:lpstr>
      <vt:lpstr>Wingdings 2</vt:lpstr>
      <vt:lpstr>Office Theme</vt:lpstr>
      <vt:lpstr>Pregled natječaja Ureda za udruge planiranih u 2018. godini ________________________</vt:lpstr>
      <vt:lpstr>      NACRT PRAVILA ZA SUFINANCIRANJE projekata organizacija civilnoga društva ugovorenih u okviru programa EU za 2018. godinu _____________________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UZUVRH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Lendic Kasalo</dc:creator>
  <cp:lastModifiedBy>Iva Rasic</cp:lastModifiedBy>
  <cp:revision>167</cp:revision>
  <cp:lastPrinted>2018-02-21T13:44:57Z</cp:lastPrinted>
  <dcterms:created xsi:type="dcterms:W3CDTF">2014-01-30T10:45:20Z</dcterms:created>
  <dcterms:modified xsi:type="dcterms:W3CDTF">2018-02-21T13:59:46Z</dcterms:modified>
</cp:coreProperties>
</file>